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73" d="100"/>
          <a:sy n="73" d="100"/>
        </p:scale>
        <p:origin x="-49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2017-08-08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127797" y="1594624"/>
            <a:ext cx="8281639" cy="1288160"/>
          </a:xfrm>
        </p:spPr>
        <p:txBody>
          <a:bodyPr anchor="b">
            <a:normAutofit/>
          </a:bodyPr>
          <a:lstStyle>
            <a:lvl1pPr algn="ctr">
              <a:defRPr sz="48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1643179" y="1749542"/>
            <a:ext cx="1133242" cy="1133242"/>
          </a:xfrm>
          <a:prstGeom prst="ellipse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Picture 3" descr="C:\Users\funco_000\AppData\Local\Microsoft\Windows\INetCache\IE\XRYR1D8B\MP900442245[1]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89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6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2017-08-08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2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2017-08-08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2017-08-08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7" b="99882" l="5654" r="89753">
                        <a14:foregroundMark x1="31449" y1="34511" x2="31449" y2="34511"/>
                        <a14:foregroundMark x1="31449" y1="33451" x2="31449" y2="33451"/>
                        <a14:foregroundMark x1="64841" y1="48645" x2="64841" y2="48645"/>
                        <a14:foregroundMark x1="63604" y1="46172" x2="60071" y2="46054"/>
                        <a14:foregroundMark x1="31449" y1="65489" x2="31449" y2="70554"/>
                        <a14:foregroundMark x1="28445" y1="93051" x2="28445" y2="96584"/>
                        <a14:foregroundMark x1="19965" y1="92933" x2="19965" y2="96113"/>
                        <a14:foregroundMark x1="19611" y1="90459" x2="19258" y2="92462"/>
                        <a14:foregroundMark x1="18021" y1="90106" x2="19611" y2="94582"/>
                        <a14:foregroundMark x1="65901" y1="45583" x2="63604" y2="53592"/>
                        <a14:foregroundMark x1="32686" y1="33804" x2="34629" y2="38163"/>
                        <a14:backgroundMark x1="27385" y1="61013" x2="27739" y2="69611"/>
                        <a14:backgroundMark x1="27739" y1="63604" x2="26855" y2="70789"/>
                        <a14:backgroundMark x1="27385" y1="62073" x2="28092" y2="65371"/>
                        <a14:backgroundMark x1="26502" y1="61249" x2="30742" y2="61837"/>
                        <a14:backgroundMark x1="25795" y1="66196" x2="27385" y2="69611"/>
                        <a14:backgroundMark x1="26855" y1="70318" x2="26855" y2="7031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44681" y="1721497"/>
            <a:ext cx="3424335" cy="5136503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736806" y="2827376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600" b="0" cap="none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en-US" altLang="ko-KR" sz="6600" b="0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63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80575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smtClean="0"/>
              <a:t>:: </a:t>
            </a:r>
            <a:r>
              <a:rPr lang="ko-KR" altLang="en-US" smtClean="0"/>
              <a:t>이 장에서 배울 내용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90AC-E9DF-4D8A-BFF2-6573C8EB9E5F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2017-08-08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200AA-FD12-41AE-B457-50FF59B4BE9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1254487" y="1667100"/>
            <a:ext cx="8348572" cy="507386"/>
            <a:chOff x="1254487" y="1667100"/>
            <a:chExt cx="8348572" cy="507386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1254487" y="2481139"/>
            <a:ext cx="8348572" cy="507386"/>
            <a:chOff x="1254487" y="1667100"/>
            <a:chExt cx="8348572" cy="507386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1254487" y="3256228"/>
            <a:ext cx="8348572" cy="507386"/>
            <a:chOff x="1254487" y="1667100"/>
            <a:chExt cx="8348572" cy="507386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23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00209"/>
            <a:ext cx="9557657" cy="703402"/>
          </a:xfrm>
        </p:spPr>
        <p:txBody>
          <a:bodyPr>
            <a:normAutofit/>
          </a:bodyPr>
          <a:lstStyle>
            <a:lvl1pPr>
              <a:defRPr sz="36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2017-08-08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순서도: 수동 입력 7"/>
          <p:cNvSpPr/>
          <p:nvPr userDrawn="1"/>
        </p:nvSpPr>
        <p:spPr>
          <a:xfrm rot="5400000" flipH="1">
            <a:off x="802967" y="222422"/>
            <a:ext cx="464901" cy="85897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9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935 h 10000"/>
              <a:gd name="connsiteX0" fmla="*/ 0 w 10000"/>
              <a:gd name="connsiteY0" fmla="*/ 178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1784 h 10000"/>
              <a:gd name="connsiteX0" fmla="*/ 0 w 10230"/>
              <a:gd name="connsiteY0" fmla="*/ 3719 h 11935"/>
              <a:gd name="connsiteX1" fmla="*/ 10230 w 10230"/>
              <a:gd name="connsiteY1" fmla="*/ 0 h 11935"/>
              <a:gd name="connsiteX2" fmla="*/ 10000 w 10230"/>
              <a:gd name="connsiteY2" fmla="*/ 11935 h 11935"/>
              <a:gd name="connsiteX3" fmla="*/ 0 w 10230"/>
              <a:gd name="connsiteY3" fmla="*/ 11935 h 11935"/>
              <a:gd name="connsiteX4" fmla="*/ 0 w 10230"/>
              <a:gd name="connsiteY4" fmla="*/ 3719 h 1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0" h="11935">
                <a:moveTo>
                  <a:pt x="0" y="3719"/>
                </a:moveTo>
                <a:lnTo>
                  <a:pt x="10230" y="0"/>
                </a:lnTo>
                <a:cubicBezTo>
                  <a:pt x="10153" y="3978"/>
                  <a:pt x="10077" y="7957"/>
                  <a:pt x="10000" y="11935"/>
                </a:cubicBezTo>
                <a:lnTo>
                  <a:pt x="0" y="11935"/>
                </a:lnTo>
                <a:lnTo>
                  <a:pt x="0" y="3719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74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2017-08-08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80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2017-08-08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12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2017-08-08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2017-08-08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75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2017-08-08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74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2017-08-08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7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 userDrawn="1"/>
        </p:nvSpPr>
        <p:spPr>
          <a:xfrm>
            <a:off x="375557" y="212271"/>
            <a:ext cx="11446329" cy="6509204"/>
          </a:xfrm>
          <a:prstGeom prst="roundRect">
            <a:avLst>
              <a:gd name="adj" fmla="val 26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5BAC6-7EE1-422B-8FE5-40737EF3DD31}" type="datetimeFigureOut">
              <a:rPr lang="ko-KR" altLang="en-US" smtClean="0"/>
              <a:pPr/>
              <a:t>2017-08-08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44082" y="1430559"/>
            <a:ext cx="9144000" cy="1270616"/>
          </a:xfrm>
        </p:spPr>
        <p:txBody>
          <a:bodyPr/>
          <a:lstStyle/>
          <a:p>
            <a:r>
              <a:rPr lang="en-US" altLang="ko-KR" dirty="0" smtClean="0"/>
              <a:t>   HTML5</a:t>
            </a:r>
            <a:r>
              <a:rPr lang="ko-KR" altLang="en-US" dirty="0" smtClean="0"/>
              <a:t>와 시맨틱 구조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54155" y="1931437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36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18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&lt;hgroup&gt;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제목과 부제목 묶어주기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제목과 관련된 몇 단계의 부제목이 있다면 제목과 부제목이 서로 관련이 있음을 나타내기 위해 </a:t>
            </a:r>
            <a:r>
              <a:rPr lang="en-US" altLang="ko-KR" sz="2000"/>
              <a:t>&lt;hgroup&gt; </a:t>
            </a:r>
            <a:r>
              <a:rPr lang="ko-KR" altLang="en-US" sz="2000"/>
              <a:t>태그로 묶을 수 </a:t>
            </a:r>
            <a:r>
              <a:rPr lang="ko-KR" altLang="en-US" sz="2000" smtClean="0"/>
              <a:t>있다</a:t>
            </a:r>
            <a:r>
              <a:rPr lang="en-US" altLang="ko-KR" sz="2000"/>
              <a:t>. 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&lt;hgroup&gt; </a:t>
            </a:r>
            <a:r>
              <a:rPr lang="ko-KR" altLang="en-US" sz="2000"/>
              <a:t>태그는 화면에 그 결과가 표시되지는 않지만</a:t>
            </a:r>
            <a:r>
              <a:rPr lang="en-US" altLang="ko-KR" sz="2000"/>
              <a:t>, </a:t>
            </a:r>
            <a:r>
              <a:rPr lang="ko-KR" altLang="en-US" sz="2000"/>
              <a:t>문서의 구조에 있어서 편리함을 줄 수 </a:t>
            </a:r>
            <a:r>
              <a:rPr lang="ko-KR" altLang="en-US" sz="2000" smtClean="0"/>
              <a:t>있다</a:t>
            </a:r>
            <a:r>
              <a:rPr lang="en-US" altLang="ko-KR" sz="2000"/>
              <a:t>.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mtClean="0"/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2654A6"/>
                </a:solidFill>
                <a:latin typeface="Courier"/>
              </a:rPr>
              <a:t>&lt;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hgroup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</a:p>
          <a:p>
            <a:pPr>
              <a:lnSpc>
                <a:spcPct val="150000"/>
              </a:lnSpc>
            </a:pPr>
            <a:r>
              <a:rPr lang="en-US" altLang="ko-KR" smtClean="0">
                <a:solidFill>
                  <a:srgbClr val="2654A6"/>
                </a:solidFill>
                <a:latin typeface="Courier"/>
              </a:rPr>
              <a:t>  &lt;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h</a:t>
            </a:r>
            <a:r>
              <a:rPr lang="en-US" altLang="ko-KR" i="1">
                <a:solidFill>
                  <a:srgbClr val="96262A"/>
                </a:solidFill>
                <a:latin typeface="Courier"/>
              </a:rPr>
              <a:t>n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</a:t>
            </a:r>
            <a:r>
              <a:rPr lang="ko-KR" altLang="en-US" sz="1600">
                <a:solidFill>
                  <a:srgbClr val="211D1E"/>
                </a:solidFill>
                <a:latin typeface="YoonV YoonGothic100Std_OTF"/>
              </a:rPr>
              <a:t>제목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&lt;/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h</a:t>
            </a:r>
            <a:r>
              <a:rPr lang="en-US" altLang="ko-KR" i="1">
                <a:solidFill>
                  <a:srgbClr val="96262A"/>
                </a:solidFill>
                <a:latin typeface="Courier"/>
              </a:rPr>
              <a:t>n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</a:p>
          <a:p>
            <a:pPr>
              <a:lnSpc>
                <a:spcPct val="150000"/>
              </a:lnSpc>
            </a:pPr>
            <a:r>
              <a:rPr lang="en-US" altLang="ko-KR" smtClean="0">
                <a:solidFill>
                  <a:srgbClr val="2654A6"/>
                </a:solidFill>
                <a:latin typeface="Courier"/>
              </a:rPr>
              <a:t>  &lt;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h</a:t>
            </a:r>
            <a:r>
              <a:rPr lang="en-US" altLang="ko-KR" i="1">
                <a:solidFill>
                  <a:srgbClr val="96262A"/>
                </a:solidFill>
                <a:latin typeface="Courier"/>
              </a:rPr>
              <a:t>n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</a:t>
            </a:r>
            <a:r>
              <a:rPr lang="ko-KR" altLang="en-US" sz="1600">
                <a:solidFill>
                  <a:srgbClr val="211D1E"/>
                </a:solidFill>
                <a:latin typeface="YoonV YoonGothic100Std_OTF"/>
              </a:rPr>
              <a:t>부제목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&lt;/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h</a:t>
            </a:r>
            <a:r>
              <a:rPr lang="en-US" altLang="ko-KR" i="1">
                <a:solidFill>
                  <a:srgbClr val="96262A"/>
                </a:solidFill>
                <a:latin typeface="Courier"/>
              </a:rPr>
              <a:t>n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</a:p>
          <a:p>
            <a:pPr>
              <a:lnSpc>
                <a:spcPct val="150000"/>
              </a:lnSpc>
            </a:pPr>
            <a:r>
              <a:rPr lang="en-US" altLang="ko-KR" smtClean="0">
                <a:solidFill>
                  <a:srgbClr val="211D1E"/>
                </a:solidFill>
                <a:latin typeface="Courier"/>
              </a:rPr>
              <a:t>   ...</a:t>
            </a:r>
            <a:endParaRPr lang="en-US" altLang="ko-KR">
              <a:solidFill>
                <a:srgbClr val="211D1E"/>
              </a:solidFill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2654A6"/>
                </a:solidFill>
                <a:latin typeface="Courier"/>
              </a:rPr>
              <a:t>&lt;/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hgroup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44731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&lt;section&gt;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콘텐츠</a:t>
            </a:r>
            <a:r>
              <a:rPr lang="en-US" altLang="ko-KR" smtClean="0"/>
              <a:t> </a:t>
            </a:r>
            <a:r>
              <a:rPr lang="ko-KR" altLang="en-US" smtClean="0"/>
              <a:t>영역 나타내기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smtClean="0"/>
              <a:t>&lt;header&gt; </a:t>
            </a:r>
            <a:r>
              <a:rPr lang="ko-KR" altLang="en-US" sz="2000" smtClean="0"/>
              <a:t>태그나 </a:t>
            </a:r>
            <a:r>
              <a:rPr lang="en-US" altLang="ko-KR" sz="2000" smtClean="0"/>
              <a:t>&lt;footer&gt; </a:t>
            </a:r>
            <a:r>
              <a:rPr lang="ko-KR" altLang="en-US" sz="2000" smtClean="0"/>
              <a:t>태그와 비교해서 콘텐츠 영역을 구분짓는 용도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&lt;section&gt; </a:t>
            </a:r>
            <a:r>
              <a:rPr lang="ko-KR" altLang="en-US" sz="2000"/>
              <a:t>태그 안에 또 </a:t>
            </a:r>
            <a:r>
              <a:rPr lang="ko-KR" altLang="en-US" sz="2000" smtClean="0"/>
              <a:t>다른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 </a:t>
            </a:r>
            <a:r>
              <a:rPr lang="en-US" altLang="ko-KR" sz="2000"/>
              <a:t>&lt;section&gt; </a:t>
            </a:r>
            <a:r>
              <a:rPr lang="ko-KR" altLang="en-US" sz="2000"/>
              <a:t>태그를 넣을 </a:t>
            </a:r>
            <a:r>
              <a:rPr lang="ko-KR" altLang="en-US" sz="2000" smtClean="0"/>
              <a:t>수도 있고</a:t>
            </a:r>
            <a:r>
              <a:rPr lang="en-US" altLang="ko-KR" sz="2000"/>
              <a:t>,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실제 </a:t>
            </a:r>
            <a:r>
              <a:rPr lang="ko-KR" altLang="en-US" sz="2000"/>
              <a:t>콘텐츠가 들어 있는 </a:t>
            </a:r>
            <a:r>
              <a:rPr lang="en-US" altLang="ko-KR" sz="2000" smtClean="0"/>
              <a:t>&lt;</a:t>
            </a:r>
            <a:r>
              <a:rPr lang="en-US" altLang="ko-KR" sz="2000"/>
              <a:t>article</a:t>
            </a:r>
            <a:r>
              <a:rPr lang="en-US" altLang="ko-KR" sz="2000" smtClean="0"/>
              <a:t>&gt; </a:t>
            </a:r>
            <a:br>
              <a:rPr lang="en-US" altLang="ko-KR" sz="2000" smtClean="0"/>
            </a:br>
            <a:r>
              <a:rPr lang="ko-KR" altLang="en-US" sz="2000" smtClean="0"/>
              <a:t>태그를 </a:t>
            </a:r>
            <a:r>
              <a:rPr lang="ko-KR" altLang="en-US" sz="2000"/>
              <a:t>넣을 수도 </a:t>
            </a:r>
            <a:r>
              <a:rPr lang="ko-KR" altLang="en-US" sz="2000" smtClean="0"/>
              <a:t>있다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형식 </a:t>
            </a:r>
            <a:r>
              <a:rPr lang="en-US" altLang="ko-KR" sz="2000"/>
              <a:t>: </a:t>
            </a:r>
            <a:r>
              <a:rPr lang="en-US" altLang="ko-KR" sz="2000" smtClean="0"/>
              <a:t>&lt;section&gt; </a:t>
            </a:r>
            <a:r>
              <a:rPr lang="ko-KR" altLang="en-US" sz="2000"/>
              <a:t>내용 </a:t>
            </a:r>
            <a:r>
              <a:rPr lang="en-US" altLang="ko-KR" sz="2000" smtClean="0"/>
              <a:t>&lt;/section&gt;</a:t>
            </a:r>
            <a:endParaRPr lang="en-US" altLang="ko-KR" sz="20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82268" y="2076810"/>
            <a:ext cx="56007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8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&lt;article&gt;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실제 콘텐츠 내용 넣기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블로그의 </a:t>
            </a:r>
            <a:r>
              <a:rPr lang="ko-KR" altLang="en-US" sz="2000"/>
              <a:t>포스트나 웹사이트의 내용</a:t>
            </a:r>
            <a:r>
              <a:rPr lang="en-US" altLang="ko-KR" sz="2000"/>
              <a:t>, </a:t>
            </a:r>
            <a:r>
              <a:rPr lang="ko-KR" altLang="en-US" sz="2000"/>
              <a:t>사용자가 등록한 코멘트</a:t>
            </a:r>
            <a:r>
              <a:rPr lang="en-US" altLang="ko-KR" sz="2000"/>
              <a:t>, </a:t>
            </a:r>
            <a:r>
              <a:rPr lang="ko-KR" altLang="en-US" sz="2000"/>
              <a:t>독립적인 웹 콘텐츠 항목이 </a:t>
            </a:r>
            <a:r>
              <a:rPr lang="ko-KR" altLang="en-US" sz="2000" smtClean="0"/>
              <a:t>여기에 해당된다</a:t>
            </a:r>
            <a:r>
              <a:rPr lang="en-US" altLang="ko-KR" sz="2000" smtClean="0"/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독립적으로 </a:t>
            </a:r>
            <a:r>
              <a:rPr lang="ko-KR" altLang="en-US" sz="2000"/>
              <a:t>배포하거나 </a:t>
            </a:r>
            <a:r>
              <a:rPr lang="ko-KR" altLang="en-US" sz="2000" smtClean="0"/>
              <a:t>재사용하더라도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완전히 </a:t>
            </a:r>
            <a:r>
              <a:rPr lang="ko-KR" altLang="en-US" sz="2000"/>
              <a:t>하나의 콘텐츠가 </a:t>
            </a:r>
            <a:r>
              <a:rPr lang="ko-KR" altLang="en-US" sz="2000" smtClean="0"/>
              <a:t>된다면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en-US" altLang="ko-KR" sz="2000" smtClean="0"/>
              <a:t>&lt;</a:t>
            </a:r>
            <a:r>
              <a:rPr lang="en-US" altLang="ko-KR" sz="2000"/>
              <a:t>article&gt; </a:t>
            </a:r>
            <a:r>
              <a:rPr lang="ko-KR" altLang="en-US" sz="2000"/>
              <a:t>태그를 </a:t>
            </a:r>
            <a:r>
              <a:rPr lang="ko-KR" altLang="en-US" sz="2000" smtClean="0"/>
              <a:t>쓴다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&lt;article&gt; </a:t>
            </a:r>
            <a:r>
              <a:rPr lang="ko-KR" altLang="en-US" sz="2000" smtClean="0"/>
              <a:t>내용 </a:t>
            </a:r>
            <a:r>
              <a:rPr lang="en-US" altLang="ko-KR" sz="2000" smtClean="0"/>
              <a:t>&lt;/article&gt;</a:t>
            </a:r>
            <a:endParaRPr lang="en-US" altLang="ko-KR" sz="2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1756" y="2342861"/>
            <a:ext cx="5486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3733" y="2331882"/>
            <a:ext cx="5505450" cy="39338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&lt;aside&gt;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/>
              <a:t>본문 이외의 내용 표시하기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본문 내용 외에 주변에 표시되는 기타 내용들을 </a:t>
            </a:r>
            <a:r>
              <a:rPr lang="ko-KR" altLang="en-US" sz="2000" smtClean="0"/>
              <a:t>나타낸다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블로그 등에서 왼쪽이나 오른쪽</a:t>
            </a:r>
            <a:r>
              <a:rPr lang="en-US" altLang="ko-KR" sz="2000"/>
              <a:t>,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혹은 </a:t>
            </a:r>
            <a:r>
              <a:rPr lang="ko-KR" altLang="en-US" sz="2000"/>
              <a:t>하단에 표시되는 광고나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링크 </a:t>
            </a:r>
            <a:r>
              <a:rPr lang="ko-KR" altLang="en-US" sz="2000"/>
              <a:t>같은 사이드 바를 표시할 때 </a:t>
            </a:r>
            <a:r>
              <a:rPr lang="ko-KR" altLang="en-US" sz="2000" smtClean="0"/>
              <a:t>사용한다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사이드 바는 필수 요소가 아니기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때문에 </a:t>
            </a:r>
            <a:r>
              <a:rPr lang="ko-KR" altLang="en-US" sz="2000"/>
              <a:t>필요할 경우에만 </a:t>
            </a:r>
            <a:r>
              <a:rPr lang="ko-KR" altLang="en-US" sz="2000" smtClean="0"/>
              <a:t>사용한다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&lt;aside&gt; </a:t>
            </a:r>
            <a:r>
              <a:rPr lang="ko-KR" altLang="en-US" sz="2000" smtClean="0"/>
              <a:t>내용 </a:t>
            </a:r>
            <a:r>
              <a:rPr lang="en-US" altLang="ko-KR" sz="2000" smtClean="0"/>
              <a:t>&lt;/aside&gt;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335224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&lt;footer&gt;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제작 정보와 저작권 정보 표시 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사이트 제작자의 연락처 정보를 </a:t>
            </a:r>
            <a:r>
              <a:rPr lang="ko-KR" altLang="en-US" sz="2000" smtClean="0"/>
              <a:t>표시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&lt;footer&gt; </a:t>
            </a:r>
            <a:r>
              <a:rPr lang="ko-KR" altLang="en-US" sz="2000"/>
              <a:t>태그 안에는 </a:t>
            </a:r>
            <a:r>
              <a:rPr lang="en-US" altLang="ko-KR" sz="2000"/>
              <a:t>&lt;header&gt; </a:t>
            </a:r>
            <a:r>
              <a:rPr lang="ko-KR" altLang="en-US" sz="2000"/>
              <a:t>태그를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비롯하여 </a:t>
            </a:r>
            <a:r>
              <a:rPr lang="en-US" altLang="ko-KR" sz="2000"/>
              <a:t>&lt;section&gt;, &lt;article&gt; </a:t>
            </a:r>
            <a:r>
              <a:rPr lang="ko-KR" altLang="en-US" sz="2000"/>
              <a:t>등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다른 </a:t>
            </a:r>
            <a:r>
              <a:rPr lang="ko-KR" altLang="en-US" sz="2000"/>
              <a:t>레이아웃 태그 들을 모두 사용할 수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있고</a:t>
            </a:r>
            <a:r>
              <a:rPr lang="en-US" altLang="ko-KR" sz="2000"/>
              <a:t>, </a:t>
            </a:r>
            <a:r>
              <a:rPr lang="ko-KR" altLang="en-US" sz="2000"/>
              <a:t>이런 태그를 이용해 푸터 안에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다양한 </a:t>
            </a:r>
            <a:r>
              <a:rPr lang="ko-KR" altLang="en-US" sz="2000"/>
              <a:t>정보를 포함할 수 </a:t>
            </a:r>
            <a:r>
              <a:rPr lang="ko-KR" altLang="en-US" sz="2000" smtClean="0"/>
              <a:t>있다</a:t>
            </a:r>
            <a:r>
              <a:rPr lang="en-US" altLang="ko-KR" sz="2000"/>
              <a:t>. 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</a:t>
            </a:r>
            <a:r>
              <a:rPr lang="en-US" altLang="ko-KR" sz="2000"/>
              <a:t>&lt;footer&gt; </a:t>
            </a:r>
            <a:r>
              <a:rPr lang="ko-KR" altLang="en-US" sz="2000"/>
              <a:t>내용 </a:t>
            </a:r>
            <a:r>
              <a:rPr lang="en-US" altLang="ko-KR" sz="2000"/>
              <a:t>&lt;/footer&gt;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70573" y="1003611"/>
            <a:ext cx="4472992" cy="32055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9176" y="4595226"/>
            <a:ext cx="4063342" cy="2148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98634" y="5011172"/>
            <a:ext cx="4640416" cy="144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2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&lt;address&gt;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제작자 </a:t>
            </a:r>
            <a:r>
              <a:rPr lang="ko-KR" altLang="en-US"/>
              <a:t>정보</a:t>
            </a:r>
            <a:r>
              <a:rPr lang="en-US" altLang="ko-KR"/>
              <a:t>, </a:t>
            </a:r>
            <a:r>
              <a:rPr lang="ko-KR" altLang="en-US"/>
              <a:t>연락처 정보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326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&lt;footer&gt; </a:t>
            </a:r>
            <a:r>
              <a:rPr lang="ko-KR" altLang="en-US" sz="2000" dirty="0"/>
              <a:t>태그 </a:t>
            </a:r>
            <a:r>
              <a:rPr lang="ko-KR" altLang="en-US" sz="2000" dirty="0" smtClean="0"/>
              <a:t>안에서</a:t>
            </a:r>
            <a:r>
              <a:rPr lang="en-US" altLang="ko-KR" sz="2000" dirty="0" smtClean="0"/>
              <a:t> </a:t>
            </a:r>
            <a:br>
              <a:rPr lang="en-US" altLang="ko-KR" sz="2000" dirty="0" smtClean="0"/>
            </a:br>
            <a:r>
              <a:rPr lang="ko-KR" altLang="en-US" sz="2000" dirty="0" smtClean="0"/>
              <a:t>웹 </a:t>
            </a:r>
            <a:r>
              <a:rPr lang="ko-KR" altLang="en-US" sz="2000" dirty="0"/>
              <a:t>페이지 제작자의 이름이나 제작자의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웹 </a:t>
            </a:r>
            <a:r>
              <a:rPr lang="ko-KR" altLang="en-US" sz="2000" dirty="0"/>
              <a:t>페이지</a:t>
            </a:r>
            <a:r>
              <a:rPr lang="en-US" altLang="ko-KR" sz="2000" dirty="0"/>
              <a:t>, </a:t>
            </a:r>
            <a:r>
              <a:rPr lang="ko-KR" altLang="en-US" sz="2000" dirty="0"/>
              <a:t>또는 피드백을 위한 </a:t>
            </a:r>
            <a:r>
              <a:rPr lang="ko-KR" altLang="en-US" sz="2000" dirty="0" err="1"/>
              <a:t>이메일</a:t>
            </a:r>
            <a:r>
              <a:rPr lang="ko-KR" altLang="en-US" sz="2000" dirty="0"/>
              <a:t> 주소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같은 </a:t>
            </a:r>
            <a:r>
              <a:rPr lang="ko-KR" altLang="en-US" sz="2000" dirty="0"/>
              <a:t>연락처 정보를 넣는 데 </a:t>
            </a:r>
            <a:r>
              <a:rPr lang="ko-KR" altLang="en-US" sz="2000" dirty="0" smtClean="0"/>
              <a:t>사용된다</a:t>
            </a:r>
            <a:r>
              <a:rPr lang="en-US" altLang="ko-KR" sz="20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실제 우편 주소를 넣기 위한 태그는 </a:t>
            </a:r>
            <a:r>
              <a:rPr lang="ko-KR" altLang="en-US" sz="2000" dirty="0" smtClean="0"/>
              <a:t>아니다</a:t>
            </a:r>
            <a:r>
              <a:rPr lang="en-US" altLang="ko-KR" sz="2000" dirty="0" smtClean="0"/>
              <a:t>.</a:t>
            </a:r>
            <a:br>
              <a:rPr lang="en-US" altLang="ko-KR" sz="2000" dirty="0" smtClean="0"/>
            </a:br>
            <a:r>
              <a:rPr lang="en-US" altLang="ko-KR" sz="2000" dirty="0" smtClean="0">
                <a:sym typeface="Wingdings" panose="05000000000000000000" pitchFamily="2" charset="2"/>
              </a:rPr>
              <a:t> </a:t>
            </a:r>
            <a:r>
              <a:rPr lang="ko-KR" altLang="en-US" sz="2000" dirty="0" smtClean="0">
                <a:sym typeface="Wingdings" panose="05000000000000000000" pitchFamily="2" charset="2"/>
              </a:rPr>
              <a:t>실제</a:t>
            </a:r>
            <a:r>
              <a:rPr lang="en-US" altLang="ko-KR" sz="2000" dirty="0" smtClean="0">
                <a:sym typeface="Wingdings" panose="05000000000000000000" pitchFamily="2" charset="2"/>
              </a:rPr>
              <a:t> </a:t>
            </a:r>
            <a:r>
              <a:rPr lang="ko-KR" altLang="en-US" sz="2000" dirty="0" smtClean="0">
                <a:sym typeface="Wingdings" panose="05000000000000000000" pitchFamily="2" charset="2"/>
              </a:rPr>
              <a:t>우편물 주소는 </a:t>
            </a:r>
            <a:r>
              <a:rPr lang="en-US" altLang="ko-KR" sz="2000" dirty="0" smtClean="0">
                <a:sym typeface="Wingdings" panose="05000000000000000000" pitchFamily="2" charset="2"/>
              </a:rPr>
              <a:t>&lt;p&gt; </a:t>
            </a:r>
            <a:r>
              <a:rPr lang="ko-KR" altLang="en-US" sz="2000" dirty="0" smtClean="0">
                <a:sym typeface="Wingdings" panose="05000000000000000000" pitchFamily="2" charset="2"/>
              </a:rPr>
              <a:t>태그 사용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형식 </a:t>
            </a:r>
            <a:r>
              <a:rPr lang="en-US" altLang="ko-KR" sz="2000" dirty="0" smtClean="0"/>
              <a:t>: &lt;address&gt; </a:t>
            </a:r>
            <a:r>
              <a:rPr lang="ko-KR" altLang="en-US" sz="2000" dirty="0"/>
              <a:t>내용 </a:t>
            </a:r>
            <a:r>
              <a:rPr lang="en-US" altLang="ko-KR" sz="2000" dirty="0" smtClean="0"/>
              <a:t>&lt;/address&gt; 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01148" y="1549056"/>
            <a:ext cx="5076825" cy="25241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6373" y="4207814"/>
            <a:ext cx="51816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3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99592" y="1735494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02-1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3" y="1735494"/>
            <a:ext cx="306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/>
              <a:t>HTML </a:t>
            </a:r>
            <a:r>
              <a:rPr lang="ko-KR" altLang="en-US" sz="2000" smtClean="0"/>
              <a:t>문서 구조</a:t>
            </a:r>
            <a:endParaRPr lang="ko-KR" altLang="en-US" sz="2000"/>
          </a:p>
        </p:txBody>
      </p:sp>
      <p:sp>
        <p:nvSpPr>
          <p:cNvPr id="5" name="TextBox 4"/>
          <p:cNvSpPr txBox="1"/>
          <p:nvPr/>
        </p:nvSpPr>
        <p:spPr>
          <a:xfrm>
            <a:off x="2789853" y="2528158"/>
            <a:ext cx="4935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/>
              <a:t>레이아웃을 위한 </a:t>
            </a:r>
            <a:r>
              <a:rPr lang="en-US" altLang="ko-KR" sz="2000" smtClean="0"/>
              <a:t>HTML5 </a:t>
            </a:r>
            <a:r>
              <a:rPr lang="ko-KR" altLang="en-US" sz="2000" smtClean="0"/>
              <a:t>시맨틱 태그</a:t>
            </a:r>
            <a:endParaRPr lang="ko-KR" alt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2789853" y="3320822"/>
            <a:ext cx="4506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/>
              <a:t>인터넷 익스플로러 버전 고려하기</a:t>
            </a:r>
            <a:endParaRPr lang="ko-KR" alt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1399592" y="2545713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02-2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9592" y="3319278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02-3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77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357603" y="374854"/>
            <a:ext cx="9557657" cy="703402"/>
          </a:xfrm>
        </p:spPr>
        <p:txBody>
          <a:bodyPr/>
          <a:lstStyle/>
          <a:p>
            <a:r>
              <a:rPr lang="en-US" altLang="ko-KR" smtClean="0"/>
              <a:t> HTML4</a:t>
            </a:r>
            <a:r>
              <a:rPr lang="ko-KR" altLang="en-US" smtClean="0"/>
              <a:t>의</a:t>
            </a:r>
            <a:r>
              <a:rPr lang="en-US" altLang="ko-KR" smtClean="0"/>
              <a:t> </a:t>
            </a:r>
            <a:r>
              <a:rPr lang="ko-KR" altLang="en-US" smtClean="0"/>
              <a:t>문서 구조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46245" y="2593509"/>
            <a:ext cx="346165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dirty="0">
              <a:solidFill>
                <a:srgbClr val="000000"/>
              </a:solidFill>
              <a:latin typeface="Courier"/>
            </a:endParaRPr>
          </a:p>
          <a:p>
            <a:r>
              <a:rPr lang="en-US" altLang="ko-KR" dirty="0" smtClean="0">
                <a:solidFill>
                  <a:srgbClr val="2654A6"/>
                </a:solidFill>
                <a:latin typeface="Courier"/>
              </a:rPr>
              <a:t>&lt;</a:t>
            </a:r>
            <a:r>
              <a:rPr lang="en-US" altLang="ko-KR" dirty="0">
                <a:solidFill>
                  <a:srgbClr val="96262A"/>
                </a:solidFill>
                <a:latin typeface="Courier"/>
              </a:rPr>
              <a:t>div </a:t>
            </a:r>
            <a:r>
              <a:rPr lang="en-US" altLang="ko-KR" dirty="0">
                <a:solidFill>
                  <a:srgbClr val="EE2D28"/>
                </a:solidFill>
                <a:latin typeface="Courier"/>
              </a:rPr>
              <a:t>id</a:t>
            </a:r>
            <a:r>
              <a:rPr lang="en-US" altLang="ko-KR" dirty="0">
                <a:solidFill>
                  <a:srgbClr val="2654A6"/>
                </a:solidFill>
                <a:latin typeface="Courier"/>
              </a:rPr>
              <a:t>=</a:t>
            </a:r>
            <a:r>
              <a:rPr lang="en-US" altLang="ko-KR" dirty="0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 dirty="0">
                <a:solidFill>
                  <a:srgbClr val="2654A6"/>
                </a:solidFill>
                <a:latin typeface="Courier"/>
              </a:rPr>
              <a:t>header</a:t>
            </a:r>
            <a:r>
              <a:rPr lang="en-US" altLang="ko-KR" dirty="0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 dirty="0">
                <a:solidFill>
                  <a:srgbClr val="2654A6"/>
                </a:solidFill>
                <a:latin typeface="Courier"/>
              </a:rPr>
              <a:t>&gt; </a:t>
            </a:r>
          </a:p>
          <a:p>
            <a:r>
              <a:rPr lang="en-US" altLang="ko-KR" dirty="0">
                <a:solidFill>
                  <a:srgbClr val="211D1E"/>
                </a:solidFill>
                <a:latin typeface="Courier"/>
              </a:rPr>
              <a:t>	</a:t>
            </a:r>
            <a:r>
              <a:rPr lang="en-US" altLang="ko-KR" dirty="0" smtClean="0">
                <a:solidFill>
                  <a:srgbClr val="211D1E"/>
                </a:solidFill>
                <a:latin typeface="Courier"/>
              </a:rPr>
              <a:t>Header </a:t>
            </a:r>
            <a:endParaRPr lang="en-US" altLang="ko-KR" dirty="0">
              <a:solidFill>
                <a:srgbClr val="211D1E"/>
              </a:solidFill>
              <a:latin typeface="Courier"/>
            </a:endParaRPr>
          </a:p>
          <a:p>
            <a:r>
              <a:rPr lang="en-US" altLang="ko-KR" dirty="0">
                <a:solidFill>
                  <a:srgbClr val="2654A6"/>
                </a:solidFill>
                <a:latin typeface="Courier"/>
              </a:rPr>
              <a:t>&lt;/</a:t>
            </a:r>
            <a:r>
              <a:rPr lang="en-US" altLang="ko-KR" dirty="0">
                <a:solidFill>
                  <a:srgbClr val="96262A"/>
                </a:solidFill>
                <a:latin typeface="Courier"/>
              </a:rPr>
              <a:t>div</a:t>
            </a:r>
            <a:r>
              <a:rPr lang="en-US" altLang="ko-KR" dirty="0">
                <a:solidFill>
                  <a:srgbClr val="2654A6"/>
                </a:solidFill>
                <a:latin typeface="Courier"/>
              </a:rPr>
              <a:t>&gt; </a:t>
            </a:r>
          </a:p>
          <a:p>
            <a:r>
              <a:rPr lang="en-US" altLang="ko-KR" dirty="0">
                <a:solidFill>
                  <a:srgbClr val="2654A6"/>
                </a:solidFill>
                <a:latin typeface="Courier"/>
              </a:rPr>
              <a:t>&lt;</a:t>
            </a:r>
            <a:r>
              <a:rPr lang="en-US" altLang="ko-KR" dirty="0">
                <a:solidFill>
                  <a:srgbClr val="96262A"/>
                </a:solidFill>
                <a:latin typeface="Courier"/>
              </a:rPr>
              <a:t>div </a:t>
            </a:r>
            <a:r>
              <a:rPr lang="en-US" altLang="ko-KR" dirty="0">
                <a:solidFill>
                  <a:srgbClr val="EE2D28"/>
                </a:solidFill>
                <a:latin typeface="Courier"/>
              </a:rPr>
              <a:t>id</a:t>
            </a:r>
            <a:r>
              <a:rPr lang="en-US" altLang="ko-KR" dirty="0">
                <a:solidFill>
                  <a:srgbClr val="2654A6"/>
                </a:solidFill>
                <a:latin typeface="Courier"/>
              </a:rPr>
              <a:t>=</a:t>
            </a:r>
            <a:r>
              <a:rPr lang="en-US" altLang="ko-KR" dirty="0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 dirty="0">
                <a:solidFill>
                  <a:srgbClr val="2654A6"/>
                </a:solidFill>
                <a:latin typeface="Courier"/>
              </a:rPr>
              <a:t>content</a:t>
            </a:r>
            <a:r>
              <a:rPr lang="en-US" altLang="ko-KR" dirty="0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 dirty="0">
                <a:solidFill>
                  <a:srgbClr val="2654A6"/>
                </a:solidFill>
                <a:latin typeface="Courier"/>
              </a:rPr>
              <a:t>&gt; </a:t>
            </a:r>
          </a:p>
          <a:p>
            <a:r>
              <a:rPr lang="en-US" altLang="ko-KR" dirty="0" smtClean="0">
                <a:solidFill>
                  <a:srgbClr val="211D1E"/>
                </a:solidFill>
                <a:latin typeface="Courier"/>
              </a:rPr>
              <a:t>	Content </a:t>
            </a:r>
            <a:endParaRPr lang="en-US" altLang="ko-KR" dirty="0">
              <a:solidFill>
                <a:srgbClr val="211D1E"/>
              </a:solidFill>
              <a:latin typeface="Courier"/>
            </a:endParaRPr>
          </a:p>
          <a:p>
            <a:r>
              <a:rPr lang="en-US" altLang="ko-KR" dirty="0">
                <a:solidFill>
                  <a:srgbClr val="2654A6"/>
                </a:solidFill>
                <a:latin typeface="Courier"/>
              </a:rPr>
              <a:t>&lt;/</a:t>
            </a:r>
            <a:r>
              <a:rPr lang="en-US" altLang="ko-KR" dirty="0">
                <a:solidFill>
                  <a:srgbClr val="96262A"/>
                </a:solidFill>
                <a:latin typeface="Courier"/>
              </a:rPr>
              <a:t>div</a:t>
            </a:r>
            <a:r>
              <a:rPr lang="en-US" altLang="ko-KR" dirty="0">
                <a:solidFill>
                  <a:srgbClr val="2654A6"/>
                </a:solidFill>
                <a:latin typeface="Courier"/>
              </a:rPr>
              <a:t>&gt; </a:t>
            </a:r>
          </a:p>
          <a:p>
            <a:r>
              <a:rPr lang="en-US" altLang="ko-KR" dirty="0">
                <a:solidFill>
                  <a:srgbClr val="2654A6"/>
                </a:solidFill>
                <a:latin typeface="Courier"/>
              </a:rPr>
              <a:t>&lt;</a:t>
            </a:r>
            <a:r>
              <a:rPr lang="en-US" altLang="ko-KR" dirty="0">
                <a:solidFill>
                  <a:srgbClr val="96262A"/>
                </a:solidFill>
                <a:latin typeface="Courier"/>
              </a:rPr>
              <a:t>div </a:t>
            </a:r>
            <a:r>
              <a:rPr lang="en-US" altLang="ko-KR" dirty="0">
                <a:solidFill>
                  <a:srgbClr val="EE2D28"/>
                </a:solidFill>
                <a:latin typeface="Courier"/>
              </a:rPr>
              <a:t>id</a:t>
            </a:r>
            <a:r>
              <a:rPr lang="en-US" altLang="ko-KR" dirty="0">
                <a:solidFill>
                  <a:srgbClr val="2654A6"/>
                </a:solidFill>
                <a:latin typeface="Courier"/>
              </a:rPr>
              <a:t>=</a:t>
            </a:r>
            <a:r>
              <a:rPr lang="en-US" altLang="ko-KR" dirty="0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 dirty="0">
                <a:solidFill>
                  <a:srgbClr val="2654A6"/>
                </a:solidFill>
                <a:latin typeface="Courier"/>
              </a:rPr>
              <a:t>footer</a:t>
            </a:r>
            <a:r>
              <a:rPr lang="en-US" altLang="ko-KR" dirty="0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 dirty="0">
                <a:solidFill>
                  <a:srgbClr val="2654A6"/>
                </a:solidFill>
                <a:latin typeface="Courier"/>
              </a:rPr>
              <a:t>&gt; </a:t>
            </a:r>
          </a:p>
          <a:p>
            <a:r>
              <a:rPr lang="en-US" altLang="ko-KR" dirty="0" smtClean="0">
                <a:solidFill>
                  <a:srgbClr val="211D1E"/>
                </a:solidFill>
                <a:latin typeface="Courier"/>
              </a:rPr>
              <a:t>	Footer</a:t>
            </a:r>
            <a:endParaRPr lang="en-US" altLang="ko-KR" dirty="0">
              <a:solidFill>
                <a:srgbClr val="211D1E"/>
              </a:solidFill>
              <a:latin typeface="Courier"/>
            </a:endParaRPr>
          </a:p>
          <a:p>
            <a:r>
              <a:rPr lang="en-US" altLang="ko-KR" dirty="0">
                <a:solidFill>
                  <a:srgbClr val="2654A6"/>
                </a:solidFill>
                <a:latin typeface="Courier"/>
              </a:rPr>
              <a:t>&lt;/</a:t>
            </a:r>
            <a:r>
              <a:rPr lang="en-US" altLang="ko-KR" dirty="0">
                <a:solidFill>
                  <a:srgbClr val="96262A"/>
                </a:solidFill>
                <a:latin typeface="Courier"/>
              </a:rPr>
              <a:t>div</a:t>
            </a:r>
            <a:r>
              <a:rPr lang="en-US" altLang="ko-KR" dirty="0">
                <a:solidFill>
                  <a:srgbClr val="2654A6"/>
                </a:solidFill>
                <a:latin typeface="Courier"/>
              </a:rPr>
              <a:t>&gt;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91681" y="1278294"/>
            <a:ext cx="10133046" cy="9233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화면을 구성하는 영역은 대부분 </a:t>
            </a:r>
            <a:r>
              <a:rPr lang="en-US" altLang="ko-KR" dirty="0" smtClean="0"/>
              <a:t>&lt;div&gt; </a:t>
            </a:r>
            <a:r>
              <a:rPr lang="ko-KR" altLang="en-US" dirty="0" smtClean="0"/>
              <a:t>태그를 이용하였고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수많은 </a:t>
            </a:r>
            <a:r>
              <a:rPr lang="en-US" altLang="ko-KR" dirty="0" smtClean="0"/>
              <a:t>&lt;div&gt; </a:t>
            </a:r>
            <a:r>
              <a:rPr lang="ko-KR" altLang="en-US" dirty="0" smtClean="0"/>
              <a:t>태그들을 구분하기 위해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속성을 이용했다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65102" y="2434546"/>
            <a:ext cx="5794310" cy="2169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&lt;div&gt; </a:t>
            </a:r>
            <a:r>
              <a:rPr lang="ko-KR" altLang="en-US" dirty="0"/>
              <a:t>태그로 묶기만 하면 </a:t>
            </a:r>
            <a:r>
              <a:rPr lang="ko-KR" altLang="en-US" dirty="0" smtClean="0"/>
              <a:t>되었고 </a:t>
            </a:r>
            <a:r>
              <a:rPr lang="ko-KR" altLang="en-US" dirty="0"/>
              <a:t>그 </a:t>
            </a:r>
            <a:r>
              <a:rPr lang="ko-KR" altLang="en-US" dirty="0" smtClean="0"/>
              <a:t>이름에는 제약이 </a:t>
            </a:r>
            <a:r>
              <a:rPr lang="ko-KR" altLang="en-US" dirty="0"/>
              <a:t>없었기 </a:t>
            </a:r>
            <a:r>
              <a:rPr lang="ko-KR" altLang="en-US" dirty="0" smtClean="0"/>
              <a:t>때문에  </a:t>
            </a:r>
            <a:r>
              <a:rPr lang="ko-KR" altLang="en-US" dirty="0"/>
              <a:t>홈페이지 제작자 자신이 나중에 보더라도 이해하기 어려웠을 뿐 아니라</a:t>
            </a:r>
            <a:r>
              <a:rPr lang="en-US" altLang="ko-KR" dirty="0"/>
              <a:t>, </a:t>
            </a:r>
            <a:r>
              <a:rPr lang="ko-KR" altLang="en-US" dirty="0"/>
              <a:t>담당자가 바뀌게 되면 홈페이지 구조를 이해하는 데 많은 시간이 걸리곤 </a:t>
            </a:r>
            <a:r>
              <a:rPr lang="ko-KR" altLang="en-US" dirty="0" smtClean="0"/>
              <a:t>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9" idx="1"/>
          </p:cNvCxnSpPr>
          <p:nvPr/>
        </p:nvCxnSpPr>
        <p:spPr>
          <a:xfrm flipH="1" flipV="1">
            <a:off x="4338735" y="3519458"/>
            <a:ext cx="102636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83299" y="4993365"/>
            <a:ext cx="728720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실제로 웹사이트를 만들 </a:t>
            </a:r>
            <a:r>
              <a:rPr lang="ko-KR" altLang="en-US" dirty="0" smtClean="0">
                <a:solidFill>
                  <a:srgbClr val="C00000"/>
                </a:solidFill>
              </a:rPr>
              <a:t>때는 수천 줄의 소스를 일일이 </a:t>
            </a:r>
            <a:r>
              <a:rPr lang="ko-KR" altLang="en-US" dirty="0">
                <a:solidFill>
                  <a:srgbClr val="C00000"/>
                </a:solidFill>
              </a:rPr>
              <a:t>살펴보면서 헤더 부분이 어디인지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메뉴는 어디에 있는지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사이드 바 내용이 있는 부분은 어디인지 등 찾는 것이 쉽지 </a:t>
            </a:r>
            <a:r>
              <a:rPr lang="ko-KR" altLang="en-US" dirty="0" smtClean="0">
                <a:solidFill>
                  <a:srgbClr val="C00000"/>
                </a:solidFill>
              </a:rPr>
              <a:t>않다</a:t>
            </a:r>
            <a:r>
              <a:rPr lang="en-US" altLang="ko-KR" dirty="0">
                <a:solidFill>
                  <a:srgbClr val="C00000"/>
                </a:solidFill>
              </a:rPr>
              <a:t>. 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2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태그가 사용된 </a:t>
            </a:r>
            <a:r>
              <a:rPr lang="en-US" altLang="ko-KR" dirty="0" smtClean="0"/>
              <a:t>HTML5</a:t>
            </a:r>
            <a:r>
              <a:rPr lang="ko-KR" altLang="en-US" dirty="0" smtClean="0"/>
              <a:t>의 문서 구조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65" y="1661429"/>
            <a:ext cx="4363130" cy="27519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97217" y="1703418"/>
            <a:ext cx="5344611" cy="2169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WHATWG</a:t>
            </a:r>
            <a:r>
              <a:rPr lang="ko-KR" altLang="en-US" dirty="0"/>
              <a:t>에서는 </a:t>
            </a:r>
            <a:r>
              <a:rPr lang="ko-KR" altLang="en-US" dirty="0">
                <a:solidFill>
                  <a:srgbClr val="C00000"/>
                </a:solidFill>
              </a:rPr>
              <a:t>웹 문서의 레이아웃을 어느 정도 표준화</a:t>
            </a:r>
            <a:r>
              <a:rPr lang="ko-KR" altLang="en-US" dirty="0"/>
              <a:t>할 수 있겠다고 생각하고</a:t>
            </a:r>
            <a:r>
              <a:rPr lang="en-US" altLang="ko-KR" dirty="0"/>
              <a:t>, </a:t>
            </a:r>
            <a:r>
              <a:rPr lang="ko-KR" altLang="en-US" dirty="0" smtClean="0"/>
              <a:t>레이아웃을 </a:t>
            </a:r>
            <a:r>
              <a:rPr lang="ko-KR" altLang="en-US" dirty="0"/>
              <a:t>만들 때 사용하는 주요 태그를 미리 약속해 놓고 해당 태그만 보면 어느 부분이 헤더이고 어느 부분이 실제 내용인지 쉽게 알 수 있도록 </a:t>
            </a:r>
            <a:r>
              <a:rPr lang="ko-KR" altLang="en-US" dirty="0" smtClean="0"/>
              <a:t>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>
            <a:off x="5340626" y="2788331"/>
            <a:ext cx="556591" cy="343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58956" y="4609052"/>
            <a:ext cx="99921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rgbClr val="C00000"/>
                </a:solidFill>
              </a:rPr>
              <a:t>시멘틱</a:t>
            </a:r>
            <a:r>
              <a:rPr lang="ko-KR" altLang="en-US" b="1" dirty="0" smtClean="0">
                <a:solidFill>
                  <a:srgbClr val="C00000"/>
                </a:solidFill>
              </a:rPr>
              <a:t> 웹의 사전적 </a:t>
            </a:r>
            <a:r>
              <a:rPr lang="ko-KR" altLang="en-US" b="1" dirty="0" smtClean="0">
                <a:solidFill>
                  <a:srgbClr val="C00000"/>
                </a:solidFill>
              </a:rPr>
              <a:t>정</a:t>
            </a:r>
            <a:r>
              <a:rPr lang="ko-KR" altLang="en-US" b="1" dirty="0">
                <a:solidFill>
                  <a:srgbClr val="C00000"/>
                </a:solidFill>
              </a:rPr>
              <a:t>의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b="1" dirty="0" smtClean="0">
                <a:solidFill>
                  <a:srgbClr val="0070C0"/>
                </a:solidFill>
              </a:rPr>
              <a:t> 컴퓨터가 정보자원의 뜻을 이해하고</a:t>
            </a:r>
            <a:r>
              <a:rPr lang="en-US" altLang="ko-KR" b="1" dirty="0" smtClean="0">
                <a:solidFill>
                  <a:srgbClr val="0070C0"/>
                </a:solidFill>
              </a:rPr>
              <a:t>, </a:t>
            </a:r>
            <a:r>
              <a:rPr lang="ko-KR" altLang="en-US" b="1" dirty="0" smtClean="0">
                <a:solidFill>
                  <a:srgbClr val="0070C0"/>
                </a:solidFill>
              </a:rPr>
              <a:t>논리적 추론까지 할 수 있는 차세대 지능형 웹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b="1" dirty="0" smtClean="0">
                <a:solidFill>
                  <a:srgbClr val="0070C0"/>
                </a:solidFill>
              </a:rPr>
              <a:t> 레이아웃 구조도 컴퓨터 만을 위한 코드가 아니라</a:t>
            </a:r>
            <a:r>
              <a:rPr lang="en-US" altLang="ko-KR" b="1" dirty="0" smtClean="0">
                <a:solidFill>
                  <a:srgbClr val="0070C0"/>
                </a:solidFill>
              </a:rPr>
              <a:t>, </a:t>
            </a:r>
            <a:r>
              <a:rPr lang="ko-KR" altLang="en-US" b="1" dirty="0" smtClean="0">
                <a:solidFill>
                  <a:srgbClr val="0070C0"/>
                </a:solidFill>
              </a:rPr>
              <a:t>인간의 이해에 더 가까운 코드로 발전하고</a:t>
            </a:r>
            <a:r>
              <a:rPr lang="en-US" altLang="ko-KR" b="1" dirty="0" smtClean="0">
                <a:solidFill>
                  <a:srgbClr val="0070C0"/>
                </a:solidFill>
              </a:rPr>
              <a:t/>
            </a:r>
            <a:br>
              <a:rPr lang="en-US" altLang="ko-KR" b="1" dirty="0" smtClean="0">
                <a:solidFill>
                  <a:srgbClr val="0070C0"/>
                </a:solidFill>
              </a:rPr>
            </a:br>
            <a:r>
              <a:rPr lang="en-US" altLang="ko-KR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</a:rPr>
              <a:t> 있고 그 과정에 </a:t>
            </a:r>
            <a:r>
              <a:rPr lang="en-US" altLang="ko-KR" b="1" dirty="0" smtClean="0">
                <a:solidFill>
                  <a:srgbClr val="0070C0"/>
                </a:solidFill>
              </a:rPr>
              <a:t>“</a:t>
            </a:r>
            <a:r>
              <a:rPr lang="ko-KR" altLang="en-US" b="1" dirty="0" smtClean="0">
                <a:solidFill>
                  <a:srgbClr val="0070C0"/>
                </a:solidFill>
              </a:rPr>
              <a:t>웹 표준</a:t>
            </a:r>
            <a:r>
              <a:rPr lang="en-US" altLang="ko-KR" b="1" dirty="0" smtClean="0">
                <a:solidFill>
                  <a:srgbClr val="0070C0"/>
                </a:solidFill>
              </a:rPr>
              <a:t>”</a:t>
            </a:r>
            <a:r>
              <a:rPr lang="ko-KR" altLang="en-US" b="1" dirty="0" smtClean="0">
                <a:solidFill>
                  <a:srgbClr val="0070C0"/>
                </a:solidFill>
              </a:rPr>
              <a:t>이 있다고 할 수 있다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3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시맨틱 태그가 사용된 </a:t>
            </a:r>
            <a:r>
              <a:rPr lang="en-US" altLang="ko-KR" smtClean="0"/>
              <a:t>HTML5</a:t>
            </a:r>
            <a:r>
              <a:rPr lang="ko-KR" altLang="en-US" smtClean="0"/>
              <a:t>의 문서 구조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5402" y="1520889"/>
            <a:ext cx="3053450" cy="43184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/>
          <a:srcRect t="3957" b="9341"/>
          <a:stretch/>
        </p:blipFill>
        <p:spPr>
          <a:xfrm>
            <a:off x="7481249" y="1179980"/>
            <a:ext cx="3391417" cy="521430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51950" y="1446245"/>
            <a:ext cx="3135087" cy="1492898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727795" y="1117395"/>
            <a:ext cx="2865865" cy="466077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51950" y="2939143"/>
            <a:ext cx="3135087" cy="1577101"/>
          </a:xfrm>
          <a:prstGeom prst="rect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727795" y="1717215"/>
            <a:ext cx="2137620" cy="2799029"/>
          </a:xfrm>
          <a:prstGeom prst="rect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27796" y="4516244"/>
            <a:ext cx="2865864" cy="1416205"/>
          </a:xfrm>
          <a:prstGeom prst="rect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51950" y="4516244"/>
            <a:ext cx="3135087" cy="1323072"/>
          </a:xfrm>
          <a:prstGeom prst="rect">
            <a:avLst/>
          </a:prstGeom>
          <a:solidFill>
            <a:schemeClr val="accent4">
              <a:alpha val="27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865415" y="1717214"/>
            <a:ext cx="650185" cy="2799029"/>
          </a:xfrm>
          <a:prstGeom prst="rect">
            <a:avLst/>
          </a:prstGeom>
          <a:solidFill>
            <a:srgbClr val="00B0F0">
              <a:alpha val="27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924775" y="1786711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헤더</a:t>
            </a:r>
            <a:r>
              <a:rPr lang="en-US" altLang="ko-KR" smtClean="0"/>
              <a:t>(header)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689364" y="3261694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콘텐츠</a:t>
            </a:r>
            <a:r>
              <a:rPr lang="en-US" altLang="ko-KR" smtClean="0"/>
              <a:t>(contents)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24775" y="4999980"/>
            <a:ext cx="142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푸터</a:t>
            </a:r>
            <a:r>
              <a:rPr lang="en-US" altLang="ko-KR" dirty="0" smtClean="0"/>
              <a:t>(footer)</a:t>
            </a:r>
            <a:endParaRPr lang="ko-KR" altLang="en-US" dirty="0"/>
          </a:p>
        </p:txBody>
      </p:sp>
      <p:cxnSp>
        <p:nvCxnSpPr>
          <p:cNvPr id="19" name="직선 화살표 연결선 18"/>
          <p:cNvCxnSpPr>
            <a:stCxn id="15" idx="1"/>
            <a:endCxn id="8" idx="3"/>
          </p:cNvCxnSpPr>
          <p:nvPr/>
        </p:nvCxnSpPr>
        <p:spPr>
          <a:xfrm flipH="1">
            <a:off x="4087037" y="1971377"/>
            <a:ext cx="837738" cy="221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6" idx="1"/>
            <a:endCxn id="10" idx="3"/>
          </p:cNvCxnSpPr>
          <p:nvPr/>
        </p:nvCxnSpPr>
        <p:spPr>
          <a:xfrm flipH="1">
            <a:off x="4087037" y="3446360"/>
            <a:ext cx="602327" cy="281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1"/>
          </p:cNvCxnSpPr>
          <p:nvPr/>
        </p:nvCxnSpPr>
        <p:spPr>
          <a:xfrm flipH="1">
            <a:off x="3916222" y="5184646"/>
            <a:ext cx="1008553" cy="3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5" idx="3"/>
          </p:cNvCxnSpPr>
          <p:nvPr/>
        </p:nvCxnSpPr>
        <p:spPr>
          <a:xfrm flipV="1">
            <a:off x="6433521" y="1446245"/>
            <a:ext cx="1294274" cy="525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6" idx="3"/>
          </p:cNvCxnSpPr>
          <p:nvPr/>
        </p:nvCxnSpPr>
        <p:spPr>
          <a:xfrm>
            <a:off x="6601747" y="3446360"/>
            <a:ext cx="967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711785" y="5932449"/>
            <a:ext cx="2881876" cy="367990"/>
          </a:xfrm>
          <a:prstGeom prst="rect">
            <a:avLst/>
          </a:prstGeom>
          <a:solidFill>
            <a:schemeClr val="accent4">
              <a:alpha val="27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17" idx="3"/>
            <a:endCxn id="28" idx="1"/>
          </p:cNvCxnSpPr>
          <p:nvPr/>
        </p:nvCxnSpPr>
        <p:spPr>
          <a:xfrm>
            <a:off x="6345036" y="5184646"/>
            <a:ext cx="1366749" cy="93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41179" y="4086838"/>
            <a:ext cx="205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사이드바</a:t>
            </a:r>
            <a:r>
              <a:rPr lang="en-US" altLang="ko-KR" smtClean="0"/>
              <a:t>(aside)</a:t>
            </a:r>
            <a:endParaRPr lang="ko-KR" altLang="en-US"/>
          </a:p>
        </p:txBody>
      </p:sp>
      <p:cxnSp>
        <p:nvCxnSpPr>
          <p:cNvPr id="35" name="직선 화살표 연결선 34"/>
          <p:cNvCxnSpPr>
            <a:stCxn id="33" idx="3"/>
          </p:cNvCxnSpPr>
          <p:nvPr/>
        </p:nvCxnSpPr>
        <p:spPr>
          <a:xfrm flipV="1">
            <a:off x="6692573" y="2754477"/>
            <a:ext cx="3419388" cy="1517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7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&lt;header&gt; </a:t>
            </a:r>
            <a:r>
              <a:rPr lang="ko-KR" altLang="en-US" dirty="0" smtClean="0"/>
              <a:t>태그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머리말</a:t>
            </a:r>
            <a:r>
              <a:rPr lang="en-US" altLang="ko-KR" dirty="0" smtClean="0"/>
              <a:t>(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702" y="1271239"/>
            <a:ext cx="989113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문서 </a:t>
            </a:r>
            <a:r>
              <a:rPr lang="ko-KR" altLang="en-US" sz="2000" dirty="0"/>
              <a:t>전체의 제목 부분이 될 수도 있고</a:t>
            </a:r>
            <a:r>
              <a:rPr lang="en-US" altLang="ko-KR" sz="2000" dirty="0"/>
              <a:t>, &lt;article&gt;</a:t>
            </a:r>
            <a:r>
              <a:rPr lang="ko-KR" altLang="en-US" sz="2000" dirty="0"/>
              <a:t>의 제목 부분이 될 수도 </a:t>
            </a:r>
            <a:r>
              <a:rPr lang="ko-KR" altLang="en-US" sz="2000" dirty="0" smtClean="0"/>
              <a:t>있다</a:t>
            </a:r>
            <a:r>
              <a:rPr lang="en-US" altLang="ko-KR" sz="2000" dirty="0"/>
              <a:t>. 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형식 </a:t>
            </a:r>
            <a:r>
              <a:rPr lang="en-US" altLang="ko-KR" sz="2000" dirty="0" smtClean="0"/>
              <a:t>: &lt;header&gt; </a:t>
            </a:r>
            <a:r>
              <a:rPr lang="ko-KR" altLang="en-US" sz="2000" dirty="0" smtClean="0"/>
              <a:t>내용 </a:t>
            </a:r>
            <a:r>
              <a:rPr lang="en-US" altLang="ko-KR" sz="2000" dirty="0" smtClean="0"/>
              <a:t>&lt;/header&gt;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ko-KR" altLang="en-US" dirty="0" smtClean="0"/>
              <a:t>문서의 </a:t>
            </a:r>
            <a:r>
              <a:rPr lang="ko-KR" altLang="en-US" dirty="0"/>
              <a:t>맨 위쪽이나 왼쪽에 주로 삽입하며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헤더 </a:t>
            </a:r>
            <a:r>
              <a:rPr lang="ko-KR" altLang="en-US" dirty="0"/>
              <a:t>안에 </a:t>
            </a:r>
            <a:r>
              <a:rPr lang="en-US" altLang="ko-KR" dirty="0"/>
              <a:t>&lt;form&gt; </a:t>
            </a:r>
            <a:r>
              <a:rPr lang="ko-KR" altLang="en-US" dirty="0"/>
              <a:t>태그를 사용해서 검색 창을 넣거나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&lt;</a:t>
            </a:r>
            <a:r>
              <a:rPr lang="en-US" altLang="ko-KR" dirty="0" err="1"/>
              <a:t>nav</a:t>
            </a:r>
            <a:r>
              <a:rPr lang="en-US" altLang="ko-KR" dirty="0"/>
              <a:t>&gt; </a:t>
            </a:r>
            <a:r>
              <a:rPr lang="ko-KR" altLang="en-US" dirty="0"/>
              <a:t>태그를 사용해 사이트 메뉴를 </a:t>
            </a:r>
            <a:r>
              <a:rPr lang="ko-KR" altLang="en-US" dirty="0" smtClean="0"/>
              <a:t>넣는다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91814" y="2790169"/>
            <a:ext cx="4764010" cy="397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3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&lt;header&gt;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머리말</a:t>
            </a:r>
            <a:r>
              <a:rPr lang="en-US" altLang="ko-KR" smtClean="0"/>
              <a:t>(</a:t>
            </a:r>
            <a:r>
              <a:rPr lang="ko-KR" altLang="en-US" smtClean="0"/>
              <a:t>제목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36702" y="1271239"/>
            <a:ext cx="9891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mtClean="0"/>
          </a:p>
          <a:p>
            <a:r>
              <a:rPr lang="en-US" altLang="ko-KR" smtClean="0"/>
              <a:t>2) &lt;header</a:t>
            </a:r>
            <a:r>
              <a:rPr lang="en-US" altLang="ko-KR"/>
              <a:t>&gt; </a:t>
            </a:r>
            <a:r>
              <a:rPr lang="ko-KR" altLang="en-US"/>
              <a:t>태그를 본문 중에 </a:t>
            </a:r>
            <a:r>
              <a:rPr lang="ko-KR" altLang="en-US" smtClean="0"/>
              <a:t>사용해서 제목을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표시할 수도 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7314" y="1397430"/>
            <a:ext cx="4454887" cy="21295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4514" y="3836041"/>
            <a:ext cx="4521931" cy="178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2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&lt;nav&gt;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문서를 연결하는 내비게이션 링크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같은 </a:t>
            </a:r>
            <a:r>
              <a:rPr lang="ko-KR" altLang="en-US" sz="2000"/>
              <a:t>사이트 안의 문서나 다른 사이트의 문서로 연결하는 링크를 </a:t>
            </a:r>
            <a:r>
              <a:rPr lang="ko-KR" altLang="en-US" sz="2000" smtClean="0"/>
              <a:t>나타낸다</a:t>
            </a:r>
            <a:endParaRPr lang="en-US" altLang="ko-KR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</a:t>
            </a:r>
            <a:r>
              <a:rPr lang="en-US" altLang="ko-KR" sz="2000"/>
              <a:t>&lt;nav&gt; </a:t>
            </a:r>
            <a:r>
              <a:rPr lang="ko-KR" altLang="en-US" sz="2000"/>
              <a:t>내용 </a:t>
            </a:r>
            <a:r>
              <a:rPr lang="en-US" altLang="ko-KR" sz="2000"/>
              <a:t>&lt;/nav&gt; </a:t>
            </a:r>
            <a:endParaRPr lang="en-US" altLang="ko-KR" sz="2000" smtClean="0"/>
          </a:p>
          <a:p>
            <a:endParaRPr lang="en-US" altLang="ko-KR" smtClean="0"/>
          </a:p>
          <a:p>
            <a:endParaRPr lang="en-US" altLang="ko-KR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4905" y="2705475"/>
            <a:ext cx="4094462" cy="34396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8832" y="2699775"/>
            <a:ext cx="4551434" cy="33939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6814" y="6200079"/>
            <a:ext cx="460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/>
              <a:t>다른</a:t>
            </a:r>
            <a:r>
              <a:rPr lang="en-US" altLang="ko-KR" sz="1400" b="1" smtClean="0"/>
              <a:t> </a:t>
            </a:r>
            <a:r>
              <a:rPr lang="ko-KR" altLang="en-US" sz="1400" b="1" smtClean="0"/>
              <a:t>태그와 상관없이 독립해서 사용한 </a:t>
            </a:r>
            <a:r>
              <a:rPr lang="en-US" altLang="ko-KR" sz="1400" b="1" smtClean="0"/>
              <a:t>&lt;nav&gt; </a:t>
            </a:r>
            <a:r>
              <a:rPr lang="ko-KR" altLang="en-US" sz="1400" b="1" smtClean="0"/>
              <a:t>태그</a:t>
            </a:r>
            <a:endParaRPr lang="ko-KR" altLang="en-US" sz="1400" b="1"/>
          </a:p>
        </p:txBody>
      </p:sp>
      <p:sp>
        <p:nvSpPr>
          <p:cNvPr id="7" name="TextBox 6"/>
          <p:cNvSpPr txBox="1"/>
          <p:nvPr/>
        </p:nvSpPr>
        <p:spPr>
          <a:xfrm>
            <a:off x="6604533" y="6200079"/>
            <a:ext cx="5104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/>
              <a:t>&lt;head&gt; </a:t>
            </a:r>
            <a:r>
              <a:rPr lang="ko-KR" altLang="en-US" sz="1400" b="1" smtClean="0"/>
              <a:t>태그 안에 사용한 </a:t>
            </a:r>
            <a:r>
              <a:rPr lang="en-US" altLang="ko-KR" sz="1400" b="1" smtClean="0"/>
              <a:t>&lt;nav&gt; </a:t>
            </a:r>
            <a:r>
              <a:rPr lang="ko-KR" altLang="en-US" sz="1400" b="1" smtClean="0"/>
              <a:t>태그</a:t>
            </a:r>
            <a:endParaRPr lang="ko-KR" altLang="en-US" sz="1400" b="1"/>
          </a:p>
        </p:txBody>
      </p:sp>
    </p:spTree>
    <p:extLst>
      <p:ext uri="{BB962C8B-B14F-4D97-AF65-F5344CB8AC3E}">
        <p14:creationId xmlns:p14="http://schemas.microsoft.com/office/powerpoint/2010/main" val="162674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&lt;h</a:t>
            </a:r>
            <a:r>
              <a:rPr lang="en-US" altLang="ko-KR" i="1" smtClean="0"/>
              <a:t>n</a:t>
            </a:r>
            <a:r>
              <a:rPr lang="en-US" altLang="ko-KR" smtClean="0"/>
              <a:t>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제목 표시하기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각 웹 콘텐츠 영역에서 제목을 표시할 때 사용하는 </a:t>
            </a:r>
            <a:r>
              <a:rPr lang="ko-KR" altLang="en-US" sz="2000" smtClean="0"/>
              <a:t>태그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smtClean="0"/>
              <a:t>&lt;</a:t>
            </a:r>
            <a:r>
              <a:rPr lang="en-US" altLang="ko-KR" sz="2000"/>
              <a:t>h1&gt;, &lt;h2&gt;, &lt;h3&gt;, &lt;h4&gt;, &lt;h5&gt;, &lt;h6&gt; </a:t>
            </a:r>
            <a:r>
              <a:rPr lang="ko-KR" altLang="en-US" sz="2000"/>
              <a:t>태그처럼 여섯 단계로 나누어져 있고</a:t>
            </a:r>
            <a:r>
              <a:rPr lang="en-US" altLang="ko-KR" sz="2000"/>
              <a:t>, </a:t>
            </a:r>
            <a:r>
              <a:rPr lang="ko-KR" altLang="en-US" sz="2000"/>
              <a:t>숫자가 클수록 그 크기가 </a:t>
            </a:r>
            <a:r>
              <a:rPr lang="ko-KR" altLang="en-US" sz="2000" smtClean="0"/>
              <a:t>작아진다</a:t>
            </a:r>
            <a:r>
              <a:rPr lang="en-US" altLang="ko-KR" sz="2000"/>
              <a:t>. 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</a:t>
            </a:r>
            <a:r>
              <a:rPr lang="en-US" altLang="ko-KR"/>
              <a:t>&lt;h</a:t>
            </a:r>
            <a:r>
              <a:rPr lang="en-US" altLang="ko-KR" i="1"/>
              <a:t>n</a:t>
            </a:r>
            <a:r>
              <a:rPr lang="en-US" altLang="ko-KR"/>
              <a:t>&gt; </a:t>
            </a:r>
            <a:r>
              <a:rPr lang="ko-KR" altLang="en-US"/>
              <a:t>텍스트 </a:t>
            </a:r>
            <a:r>
              <a:rPr lang="en-US" altLang="ko-KR"/>
              <a:t>&lt;/h</a:t>
            </a:r>
            <a:r>
              <a:rPr lang="en-US" altLang="ko-KR" i="1"/>
              <a:t>n</a:t>
            </a:r>
            <a:r>
              <a:rPr lang="en-US" altLang="ko-KR" smtClean="0"/>
              <a:t>&gt;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&lt;hn&gt; </a:t>
            </a:r>
            <a:r>
              <a:rPr lang="ko-KR" altLang="en-US" sz="2000"/>
              <a:t>태그는 문서 안에서 여러 번 사용할 수 있으며</a:t>
            </a:r>
            <a:r>
              <a:rPr lang="en-US" altLang="ko-KR" sz="2000"/>
              <a:t>, </a:t>
            </a:r>
            <a:r>
              <a:rPr lang="ko-KR" altLang="en-US" sz="2000"/>
              <a:t>같은 </a:t>
            </a:r>
            <a:r>
              <a:rPr lang="en-US" altLang="ko-KR" sz="2000"/>
              <a:t>&lt;hn&gt; </a:t>
            </a:r>
            <a:r>
              <a:rPr lang="ko-KR" altLang="en-US" sz="2000"/>
              <a:t>태그라도 스타일을 사용해서 서로 다른 형태로 표시할 수 </a:t>
            </a:r>
            <a:r>
              <a:rPr lang="ko-KR" altLang="en-US" sz="2000" smtClean="0"/>
              <a:t>있다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&lt;p&gt; </a:t>
            </a:r>
            <a:r>
              <a:rPr lang="ko-KR" altLang="en-US" sz="2000"/>
              <a:t>태그를 사용한 후 글자 크기를 크게 하거나 진하게 하는 식으로 스타일을 적용해 제목 텍스트를 만들기도 하는데</a:t>
            </a:r>
            <a:r>
              <a:rPr lang="en-US" altLang="ko-KR" sz="2000"/>
              <a:t>, </a:t>
            </a:r>
            <a:r>
              <a:rPr lang="ko-KR" altLang="en-US" sz="2000"/>
              <a:t>이것은 웹 표준에 맞지 </a:t>
            </a:r>
            <a:r>
              <a:rPr lang="ko-KR" altLang="en-US" sz="2000" smtClean="0"/>
              <a:t>않는다</a:t>
            </a:r>
            <a:endParaRPr lang="en-US" altLang="ko-KR"/>
          </a:p>
          <a:p>
            <a:pPr marL="342900" indent="-342900">
              <a:buAutoNum type="arabicParenR"/>
            </a:pPr>
            <a:endParaRPr lang="en-US" altLang="ko-KR" smtClean="0"/>
          </a:p>
          <a:p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75362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프레젠테이션3" id="{0A9750AF-29A1-4FF4-962A-793B99AB266D}" vid="{495FD0E4-948D-4F5A-83D2-E7A810C163B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정석ppt</Template>
  <TotalTime>579</TotalTime>
  <Words>620</Words>
  <Application>Microsoft Office PowerPoint</Application>
  <PresentationFormat>사용자 지정</PresentationFormat>
  <Paragraphs>84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   HTML5와 시맨틱 구조</vt:lpstr>
      <vt:lpstr>PowerPoint 프레젠테이션</vt:lpstr>
      <vt:lpstr> HTML4의 문서 구조</vt:lpstr>
      <vt:lpstr>시맨틱 태그가 사용된 HTML5의 문서 구조</vt:lpstr>
      <vt:lpstr>시맨틱 태그가 사용된 HTML5의 문서 구조</vt:lpstr>
      <vt:lpstr>&lt;header&gt; 태그 – 머리말(제목)</vt:lpstr>
      <vt:lpstr>&lt;header&gt; 태그 – 머리말(제목)</vt:lpstr>
      <vt:lpstr>&lt;nav&gt; 태그 – 문서를 연결하는 내비게이션 링크</vt:lpstr>
      <vt:lpstr>&lt;hn&gt; 태그 – 제목 표시하기</vt:lpstr>
      <vt:lpstr>&lt;hgroup&gt; 태그 – 제목과 부제목 묶어주기</vt:lpstr>
      <vt:lpstr>&lt;section&gt; 태그 – 콘텐츠 영역 나타내기</vt:lpstr>
      <vt:lpstr>&lt;article&gt; 태그 – 실제 콘텐츠 내용 넣기</vt:lpstr>
      <vt:lpstr>&lt;aside&gt; 태그 – 본문 이외의 내용 표시하기 </vt:lpstr>
      <vt:lpstr>&lt;footer&gt; 태그 – 제작 정보와 저작권 정보 표시 </vt:lpstr>
      <vt:lpstr>&lt;address&gt; 태그 – 제작자 정보, 연락처 정보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HTML5와 시맨틱 구조</dc:title>
  <dc:creator>Kyunghee Ko</dc:creator>
  <cp:lastModifiedBy>kosta</cp:lastModifiedBy>
  <cp:revision>24</cp:revision>
  <dcterms:created xsi:type="dcterms:W3CDTF">2013-09-01T06:28:35Z</dcterms:created>
  <dcterms:modified xsi:type="dcterms:W3CDTF">2017-08-08T06:42:08Z</dcterms:modified>
</cp:coreProperties>
</file>